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71" r:id="rId1"/>
  </p:sldMasterIdLst>
  <p:notesMasterIdLst>
    <p:notesMasterId r:id="rId15"/>
  </p:notesMasterIdLst>
  <p:sldIdLst>
    <p:sldId id="256" r:id="rId2"/>
    <p:sldId id="261" r:id="rId3"/>
    <p:sldId id="257" r:id="rId4"/>
    <p:sldId id="262" r:id="rId5"/>
    <p:sldId id="258" r:id="rId6"/>
    <p:sldId id="259" r:id="rId7"/>
    <p:sldId id="263" r:id="rId8"/>
    <p:sldId id="264" r:id="rId9"/>
    <p:sldId id="260"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81" d="100"/>
          <a:sy n="81" d="100"/>
        </p:scale>
        <p:origin x="-75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606B4F-97FC-1A48-8F73-5F83E7836AF7}" type="datetimeFigureOut">
              <a:rPr lang="en-US" smtClean="0"/>
              <a:t>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A2024D-1B99-2B45-9A27-08C053E78D2A}" type="slidenum">
              <a:rPr lang="en-US" smtClean="0"/>
              <a:t>‹#›</a:t>
            </a:fld>
            <a:endParaRPr lang="en-US"/>
          </a:p>
        </p:txBody>
      </p:sp>
    </p:spTree>
    <p:extLst>
      <p:ext uri="{BB962C8B-B14F-4D97-AF65-F5344CB8AC3E}">
        <p14:creationId xmlns:p14="http://schemas.microsoft.com/office/powerpoint/2010/main" val="34452861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You need an introduction to the problem-this should address what you feel a grade should represent.</a:t>
            </a:r>
            <a:endParaRPr lang="en-US" dirty="0"/>
          </a:p>
        </p:txBody>
      </p:sp>
      <p:sp>
        <p:nvSpPr>
          <p:cNvPr id="4" name="Slide Number Placeholder 3"/>
          <p:cNvSpPr>
            <a:spLocks noGrp="1"/>
          </p:cNvSpPr>
          <p:nvPr>
            <p:ph type="sldNum" sz="quarter" idx="10"/>
          </p:nvPr>
        </p:nvSpPr>
        <p:spPr/>
        <p:txBody>
          <a:bodyPr/>
          <a:lstStyle/>
          <a:p>
            <a:fld id="{99A2024D-1B99-2B45-9A27-08C053E78D2A}" type="slidenum">
              <a:rPr lang="en-US" smtClean="0"/>
              <a:t>2</a:t>
            </a:fld>
            <a:endParaRPr lang="en-US"/>
          </a:p>
        </p:txBody>
      </p:sp>
    </p:spTree>
    <p:extLst>
      <p:ext uri="{BB962C8B-B14F-4D97-AF65-F5344CB8AC3E}">
        <p14:creationId xmlns:p14="http://schemas.microsoft.com/office/powerpoint/2010/main" val="1835790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You present the problem yet limited description to reporting practices in general-are you addressing college/university?</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You do not provide examples to support why its a problem-why should the viewer be concerned?</a:t>
            </a:r>
          </a:p>
          <a:p>
            <a:endParaRPr lang="en-US" dirty="0"/>
          </a:p>
        </p:txBody>
      </p:sp>
      <p:sp>
        <p:nvSpPr>
          <p:cNvPr id="4" name="Slide Number Placeholder 3"/>
          <p:cNvSpPr>
            <a:spLocks noGrp="1"/>
          </p:cNvSpPr>
          <p:nvPr>
            <p:ph type="sldNum" sz="quarter" idx="10"/>
          </p:nvPr>
        </p:nvSpPr>
        <p:spPr/>
        <p:txBody>
          <a:bodyPr/>
          <a:lstStyle/>
          <a:p>
            <a:fld id="{99A2024D-1B99-2B45-9A27-08C053E78D2A}" type="slidenum">
              <a:rPr lang="en-US" smtClean="0"/>
              <a:t>4</a:t>
            </a:fld>
            <a:endParaRPr lang="en-US"/>
          </a:p>
        </p:txBody>
      </p:sp>
    </p:spTree>
    <p:extLst>
      <p:ext uri="{BB962C8B-B14F-4D97-AF65-F5344CB8AC3E}">
        <p14:creationId xmlns:p14="http://schemas.microsoft.com/office/powerpoint/2010/main" val="41470534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Cause/effect should address how inaccurate reporting practices can result in negative effects to student or others that need the grades.</a:t>
            </a:r>
            <a:endParaRPr lang="en-US" dirty="0"/>
          </a:p>
        </p:txBody>
      </p:sp>
      <p:sp>
        <p:nvSpPr>
          <p:cNvPr id="4" name="Slide Number Placeholder 3"/>
          <p:cNvSpPr>
            <a:spLocks noGrp="1"/>
          </p:cNvSpPr>
          <p:nvPr>
            <p:ph type="sldNum" sz="quarter" idx="10"/>
          </p:nvPr>
        </p:nvSpPr>
        <p:spPr/>
        <p:txBody>
          <a:bodyPr/>
          <a:lstStyle/>
          <a:p>
            <a:fld id="{99A2024D-1B99-2B45-9A27-08C053E78D2A}" type="slidenum">
              <a:rPr lang="en-US" smtClean="0"/>
              <a:t>7</a:t>
            </a:fld>
            <a:endParaRPr lang="en-US"/>
          </a:p>
        </p:txBody>
      </p:sp>
    </p:spTree>
    <p:extLst>
      <p:ext uri="{BB962C8B-B14F-4D97-AF65-F5344CB8AC3E}">
        <p14:creationId xmlns:p14="http://schemas.microsoft.com/office/powerpoint/2010/main" val="101308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What are your sources? Reading  assignment? Experiences? </a:t>
            </a:r>
            <a:endParaRPr lang="en-US" dirty="0"/>
          </a:p>
        </p:txBody>
      </p:sp>
      <p:sp>
        <p:nvSpPr>
          <p:cNvPr id="4" name="Slide Number Placeholder 3"/>
          <p:cNvSpPr>
            <a:spLocks noGrp="1"/>
          </p:cNvSpPr>
          <p:nvPr>
            <p:ph type="sldNum" sz="quarter" idx="10"/>
          </p:nvPr>
        </p:nvSpPr>
        <p:spPr/>
        <p:txBody>
          <a:bodyPr/>
          <a:lstStyle/>
          <a:p>
            <a:fld id="{99A2024D-1B99-2B45-9A27-08C053E78D2A}" type="slidenum">
              <a:rPr lang="en-US" smtClean="0"/>
              <a:t>8</a:t>
            </a:fld>
            <a:endParaRPr lang="en-US"/>
          </a:p>
        </p:txBody>
      </p:sp>
    </p:spTree>
    <p:extLst>
      <p:ext uri="{BB962C8B-B14F-4D97-AF65-F5344CB8AC3E}">
        <p14:creationId xmlns:p14="http://schemas.microsoft.com/office/powerpoint/2010/main" val="3892874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Your solutions are not really solutions in their current state. For instance, how are you going to get teachers to take personal responsibility? Are teacher really the problem? What if I tell you that there are policies that allow such practices to be in place. Can you fault teachers for executing policies?</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Is changing to the 4 scale a solution when there is not training to understand why the current scale is inaccurate? You haven't provided evidence on why this scale is more appropriate to use to reporting grades. Nor explained its importance or value.</a:t>
            </a:r>
            <a:endParaRPr lang="en-US" dirty="0"/>
          </a:p>
        </p:txBody>
      </p:sp>
      <p:sp>
        <p:nvSpPr>
          <p:cNvPr id="4" name="Slide Number Placeholder 3"/>
          <p:cNvSpPr>
            <a:spLocks noGrp="1"/>
          </p:cNvSpPr>
          <p:nvPr>
            <p:ph type="sldNum" sz="quarter" idx="10"/>
          </p:nvPr>
        </p:nvSpPr>
        <p:spPr/>
        <p:txBody>
          <a:bodyPr/>
          <a:lstStyle/>
          <a:p>
            <a:fld id="{99A2024D-1B99-2B45-9A27-08C053E78D2A}" type="slidenum">
              <a:rPr lang="en-US" smtClean="0"/>
              <a:t>10</a:t>
            </a:fld>
            <a:endParaRPr lang="en-US"/>
          </a:p>
        </p:txBody>
      </p:sp>
    </p:spTree>
    <p:extLst>
      <p:ext uri="{BB962C8B-B14F-4D97-AF65-F5344CB8AC3E}">
        <p14:creationId xmlns:p14="http://schemas.microsoft.com/office/powerpoint/2010/main" val="31289015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How could images, audio, video, </a:t>
            </a:r>
            <a:r>
              <a:rPr lang="en-US" sz="1200" kern="1200" dirty="0" err="1" smtClean="0">
                <a:solidFill>
                  <a:schemeClr val="tx1"/>
                </a:solidFill>
                <a:latin typeface="+mn-lt"/>
                <a:ea typeface="+mn-ea"/>
                <a:cs typeface="+mn-cs"/>
              </a:rPr>
              <a:t>url</a:t>
            </a:r>
            <a:r>
              <a:rPr lang="en-US" sz="1200" kern="1200" dirty="0" smtClean="0">
                <a:solidFill>
                  <a:schemeClr val="tx1"/>
                </a:solidFill>
                <a:latin typeface="+mn-lt"/>
                <a:ea typeface="+mn-ea"/>
                <a:cs typeface="+mn-cs"/>
              </a:rPr>
              <a:t> links, references help improve the quality of your presentation?</a:t>
            </a:r>
            <a:endParaRPr lang="en-US" dirty="0"/>
          </a:p>
        </p:txBody>
      </p:sp>
      <p:sp>
        <p:nvSpPr>
          <p:cNvPr id="4" name="Slide Number Placeholder 3"/>
          <p:cNvSpPr>
            <a:spLocks noGrp="1"/>
          </p:cNvSpPr>
          <p:nvPr>
            <p:ph type="sldNum" sz="quarter" idx="10"/>
          </p:nvPr>
        </p:nvSpPr>
        <p:spPr/>
        <p:txBody>
          <a:bodyPr/>
          <a:lstStyle/>
          <a:p>
            <a:fld id="{99A2024D-1B99-2B45-9A27-08C053E78D2A}" type="slidenum">
              <a:rPr lang="en-US" smtClean="0"/>
              <a:t>11</a:t>
            </a:fld>
            <a:endParaRPr lang="en-US"/>
          </a:p>
        </p:txBody>
      </p:sp>
    </p:spTree>
    <p:extLst>
      <p:ext uri="{BB962C8B-B14F-4D97-AF65-F5344CB8AC3E}">
        <p14:creationId xmlns:p14="http://schemas.microsoft.com/office/powerpoint/2010/main" val="2198385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055FF6D4-D4D7-426A-98F7-170A3668379E}" type="datetime1">
              <a:rPr lang="en-US" smtClean="0"/>
              <a:pPr/>
              <a:t>2/20/13</a:t>
            </a:fld>
            <a:endParaRPr lang="en-US" dirty="0"/>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1AD20DFC-E2D5-4BD6-B744-D8DEEAB5F7C2}" type="slidenum">
              <a:rPr lang="en-US" smtClean="0"/>
              <a:pPr/>
              <a:t>‹#›</a:t>
            </a:fld>
            <a:endParaRPr lang="en-US" dirty="0"/>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56F4D8-9048-3B43-B769-D7AC5A9A6BAD}" type="datetimeFigureOut">
              <a:rPr lang="en-US" smtClean="0"/>
              <a:t>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FE5BAF-C831-6D4B-A903-1B3B396D6D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56F4D8-9048-3B43-B769-D7AC5A9A6BAD}" type="datetimeFigureOut">
              <a:rPr lang="en-US" smtClean="0"/>
              <a:t>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FE5BAF-C831-6D4B-A903-1B3B396D6D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C56F4D8-9048-3B43-B769-D7AC5A9A6BAD}" type="datetimeFigureOut">
              <a:rPr lang="en-US" smtClean="0"/>
              <a:t>2/20/13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DFE5BAF-C831-6D4B-A903-1B3B396D6D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42295D47-465E-4A05-802B-049480555B6D}" type="datetime1">
              <a:rPr lang="en-US" smtClean="0"/>
              <a:pPr/>
              <a:t>2/20/13</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1AD20DFC-E2D5-4BD6-B744-D8DEEAB5F7C2}" type="slidenum">
              <a:rPr lang="en-US" smtClean="0"/>
              <a:pPr/>
              <a:t>‹#›</a:t>
            </a:fld>
            <a:endParaRPr lang="en-US" dirty="0"/>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C56F4D8-9048-3B43-B769-D7AC5A9A6BAD}" type="datetimeFigureOut">
              <a:rPr lang="en-US" smtClean="0"/>
              <a:t>2/20/13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7DFE5BAF-C831-6D4B-A903-1B3B396D6DF5}"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C56F4D8-9048-3B43-B769-D7AC5A9A6BAD}" type="datetimeFigureOut">
              <a:rPr lang="en-US" smtClean="0"/>
              <a:t>2/20/13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7DFE5BAF-C831-6D4B-A903-1B3B396D6DF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C56F4D8-9048-3B43-B769-D7AC5A9A6BAD}" type="datetimeFigureOut">
              <a:rPr lang="en-US" smtClean="0"/>
              <a:t>2/20/13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DFE5BAF-C831-6D4B-A903-1B3B396D6DF5}"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C56F4D8-9048-3B43-B769-D7AC5A9A6BAD}" type="datetimeFigureOut">
              <a:rPr lang="en-US" smtClean="0"/>
              <a:t>2/20/13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DFE5BAF-C831-6D4B-A903-1B3B396D6D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C56F4D8-9048-3B43-B769-D7AC5A9A6BAD}" type="datetimeFigureOut">
              <a:rPr lang="en-US" smtClean="0"/>
              <a:t>2/20/13</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7DFE5BAF-C831-6D4B-A903-1B3B396D6DF5}"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C56F4D8-9048-3B43-B769-D7AC5A9A6BAD}" type="datetimeFigureOut">
              <a:rPr lang="en-US" smtClean="0"/>
              <a:t>2/20/13</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7DFE5BAF-C831-6D4B-A903-1B3B396D6DF5}"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C56F4D8-9048-3B43-B769-D7AC5A9A6BAD}" type="datetimeFigureOut">
              <a:rPr lang="en-US" smtClean="0"/>
              <a:t>2/20/13</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7DFE5BAF-C831-6D4B-A903-1B3B396D6DF5}"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972" r:id="rId1"/>
    <p:sldLayoutId id="2147483973" r:id="rId2"/>
    <p:sldLayoutId id="2147483974" r:id="rId3"/>
    <p:sldLayoutId id="2147483975" r:id="rId4"/>
    <p:sldLayoutId id="2147483976" r:id="rId5"/>
    <p:sldLayoutId id="2147483977" r:id="rId6"/>
    <p:sldLayoutId id="2147483978" r:id="rId7"/>
    <p:sldLayoutId id="2147483979" r:id="rId8"/>
    <p:sldLayoutId id="2147483980" r:id="rId9"/>
    <p:sldLayoutId id="2147483981" r:id="rId10"/>
    <p:sldLayoutId id="2147483982"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hyperlink" Target="http://www.youtube.com/watch?v=Sga8n0y6nIk" TargetMode="External"/><Relationship Id="rId4" Type="http://schemas.openxmlformats.org/officeDocument/2006/relationships/hyperlink" Target="http://www.youtube.com/watch?v=dRcjOHhxiuM" TargetMode="External"/><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fQa-gJ0bEdI" TargetMode="External"/><Relationship Id="rId3" Type="http://schemas.openxmlformats.org/officeDocument/2006/relationships/image" Target="../media/image1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 Id="rId3"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11.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jpeg"/><Relationship Id="rId3"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Grade Inflation and Deflation</a:t>
            </a:r>
            <a:endParaRPr lang="en-US" dirty="0"/>
          </a:p>
        </p:txBody>
      </p:sp>
      <p:sp>
        <p:nvSpPr>
          <p:cNvPr id="3" name="Subtitle 2"/>
          <p:cNvSpPr>
            <a:spLocks noGrp="1"/>
          </p:cNvSpPr>
          <p:nvPr>
            <p:ph type="subTitle" idx="1"/>
          </p:nvPr>
        </p:nvSpPr>
        <p:spPr/>
        <p:txBody>
          <a:bodyPr>
            <a:normAutofit/>
          </a:bodyPr>
          <a:lstStyle/>
          <a:p>
            <a:r>
              <a:rPr lang="en-US" dirty="0" smtClean="0"/>
              <a:t>Chyanne Gouveia</a:t>
            </a:r>
          </a:p>
          <a:p>
            <a:r>
              <a:rPr lang="en-US" dirty="0" smtClean="0"/>
              <a:t>Logan </a:t>
            </a:r>
            <a:r>
              <a:rPr lang="en-US" dirty="0" err="1" smtClean="0"/>
              <a:t>Uyetake</a:t>
            </a:r>
            <a:endParaRPr lang="en-US" dirty="0" smtClean="0"/>
          </a:p>
          <a:p>
            <a:r>
              <a:rPr lang="en-US" dirty="0" err="1" smtClean="0"/>
              <a:t>Kauila</a:t>
            </a:r>
            <a:r>
              <a:rPr lang="en-US" dirty="0" smtClean="0"/>
              <a:t> </a:t>
            </a:r>
            <a:r>
              <a:rPr lang="en-US" smtClean="0"/>
              <a:t>WongYuen</a:t>
            </a:r>
            <a:endParaRPr lang="en-US" dirty="0"/>
          </a:p>
        </p:txBody>
      </p:sp>
      <p:pic>
        <p:nvPicPr>
          <p:cNvPr id="5" name="Picture 4"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815931">
            <a:off x="1059986" y="2819399"/>
            <a:ext cx="3220018" cy="3582837"/>
          </a:xfrm>
          <a:prstGeom prst="rect">
            <a:avLst/>
          </a:prstGeom>
        </p:spPr>
      </p:pic>
    </p:spTree>
    <p:extLst>
      <p:ext uri="{BB962C8B-B14F-4D97-AF65-F5344CB8AC3E}">
        <p14:creationId xmlns:p14="http://schemas.microsoft.com/office/powerpoint/2010/main" val="28318901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(Cont</a:t>
            </a:r>
            <a:r>
              <a:rPr lang="en-US" dirty="0"/>
              <a:t>.</a:t>
            </a:r>
            <a:r>
              <a:rPr lang="en-US" dirty="0" smtClean="0"/>
              <a:t>)</a:t>
            </a:r>
            <a:endParaRPr lang="en-US" dirty="0"/>
          </a:p>
        </p:txBody>
      </p:sp>
      <p:sp>
        <p:nvSpPr>
          <p:cNvPr id="3" name="Content Placeholder 2"/>
          <p:cNvSpPr>
            <a:spLocks noGrp="1"/>
          </p:cNvSpPr>
          <p:nvPr>
            <p:ph idx="1"/>
          </p:nvPr>
        </p:nvSpPr>
        <p:spPr>
          <a:xfrm>
            <a:off x="457200" y="1646236"/>
            <a:ext cx="4866334" cy="4845245"/>
          </a:xfrm>
        </p:spPr>
        <p:txBody>
          <a:bodyPr>
            <a:normAutofit fontScale="85000" lnSpcReduction="10000"/>
          </a:bodyPr>
          <a:lstStyle/>
          <a:p>
            <a:r>
              <a:rPr lang="en-US" dirty="0" smtClean="0"/>
              <a:t>Students</a:t>
            </a:r>
          </a:p>
          <a:p>
            <a:pPr lvl="1"/>
            <a:r>
              <a:rPr lang="en-US" dirty="0" smtClean="0"/>
              <a:t>Don</a:t>
            </a:r>
            <a:r>
              <a:rPr lang="fr-FR" dirty="0" smtClean="0"/>
              <a:t>’</a:t>
            </a:r>
            <a:r>
              <a:rPr lang="en-US" dirty="0" smtClean="0"/>
              <a:t>t </a:t>
            </a:r>
            <a:r>
              <a:rPr lang="en-US" dirty="0"/>
              <a:t>give up or try to take the easy way out because it won’t get you anywhere in life. </a:t>
            </a:r>
          </a:p>
          <a:p>
            <a:pPr marL="0" indent="0">
              <a:buNone/>
            </a:pPr>
            <a:endParaRPr lang="en-US" dirty="0"/>
          </a:p>
          <a:p>
            <a:r>
              <a:rPr lang="en-US" dirty="0" smtClean="0"/>
              <a:t>Both Teachers and Students</a:t>
            </a:r>
          </a:p>
          <a:p>
            <a:pPr lvl="1"/>
            <a:r>
              <a:rPr lang="en-US" dirty="0" smtClean="0"/>
              <a:t>Learn about the different grading scales: find which scale is more effective and would benefit both teacher and student, what should a teacher be grading and how, etc. </a:t>
            </a:r>
          </a:p>
          <a:p>
            <a:pPr marL="0" indent="0">
              <a:buNone/>
            </a:pPr>
            <a:endParaRPr lang="en-US" dirty="0"/>
          </a:p>
        </p:txBody>
      </p:sp>
      <p:pic>
        <p:nvPicPr>
          <p:cNvPr id="4" name="Picture 3" descr="Unknown-8.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95502">
            <a:off x="5413000" y="2301496"/>
            <a:ext cx="3138008" cy="2341437"/>
          </a:xfrm>
          <a:prstGeom prst="rect">
            <a:avLst/>
          </a:prstGeom>
        </p:spPr>
      </p:pic>
    </p:spTree>
    <p:extLst>
      <p:ext uri="{BB962C8B-B14F-4D97-AF65-F5344CB8AC3E}">
        <p14:creationId xmlns:p14="http://schemas.microsoft.com/office/powerpoint/2010/main" val="37544484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Some Helpful Information</a:t>
            </a:r>
            <a:endParaRPr lang="en-US" sz="3600"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hlinkClick r:id="rId3"/>
              </a:rPr>
              <a:t>http://www.youtube.com/watch?v=</a:t>
            </a:r>
            <a:r>
              <a:rPr lang="en-US" dirty="0" smtClean="0">
                <a:hlinkClick r:id="rId3"/>
              </a:rPr>
              <a:t>Sga8n0y6nIk</a:t>
            </a:r>
            <a:endParaRPr lang="en-US" dirty="0" smtClean="0"/>
          </a:p>
          <a:p>
            <a:endParaRPr lang="en-US" dirty="0" smtClean="0"/>
          </a:p>
          <a:p>
            <a:r>
              <a:rPr lang="en-US" dirty="0" smtClean="0"/>
              <a:t>This video touches up on grade inflation at BYU – Idaho. </a:t>
            </a:r>
          </a:p>
          <a:p>
            <a:endParaRPr lang="en-US" dirty="0">
              <a:solidFill>
                <a:srgbClr val="FFFF00"/>
              </a:solidFill>
            </a:endParaRPr>
          </a:p>
          <a:p>
            <a:pPr marL="0" indent="0">
              <a:buNone/>
            </a:pPr>
            <a:r>
              <a:rPr lang="en-US" dirty="0">
                <a:solidFill>
                  <a:srgbClr val="FFFF00"/>
                </a:solidFill>
                <a:hlinkClick r:id="rId4"/>
              </a:rPr>
              <a:t>http://www.youtube.com/watch?v=</a:t>
            </a:r>
            <a:r>
              <a:rPr lang="en-US" dirty="0" smtClean="0">
                <a:solidFill>
                  <a:srgbClr val="FFFF00"/>
                </a:solidFill>
                <a:hlinkClick r:id="rId4"/>
              </a:rPr>
              <a:t>dRcjOHhxiuM</a:t>
            </a:r>
            <a:endParaRPr lang="en-US" dirty="0" smtClean="0">
              <a:solidFill>
                <a:srgbClr val="FFFF00"/>
              </a:solidFill>
            </a:endParaRPr>
          </a:p>
          <a:p>
            <a:pPr marL="0" indent="0">
              <a:buNone/>
            </a:pPr>
            <a:endParaRPr lang="en-US" dirty="0"/>
          </a:p>
          <a:p>
            <a:r>
              <a:rPr lang="en-US" dirty="0" smtClean="0"/>
              <a:t>This video talks about grade deflation and competition between students in Princeton. </a:t>
            </a:r>
            <a:endParaRPr lang="en-US" dirty="0"/>
          </a:p>
          <a:p>
            <a:endParaRPr lang="en-US" dirty="0"/>
          </a:p>
        </p:txBody>
      </p:sp>
    </p:spTree>
    <p:extLst>
      <p:ext uri="{BB962C8B-B14F-4D97-AF65-F5344CB8AC3E}">
        <p14:creationId xmlns:p14="http://schemas.microsoft.com/office/powerpoint/2010/main" val="16153055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Some Helpful Information (Cont.)</a:t>
            </a:r>
            <a:endParaRPr lang="en-US" dirty="0"/>
          </a:p>
        </p:txBody>
      </p:sp>
      <p:sp>
        <p:nvSpPr>
          <p:cNvPr id="3" name="Content Placeholder 2"/>
          <p:cNvSpPr>
            <a:spLocks noGrp="1"/>
          </p:cNvSpPr>
          <p:nvPr>
            <p:ph idx="1"/>
          </p:nvPr>
        </p:nvSpPr>
        <p:spPr>
          <a:xfrm>
            <a:off x="457200" y="1646237"/>
            <a:ext cx="8229600" cy="1395665"/>
          </a:xfrm>
        </p:spPr>
        <p:txBody>
          <a:bodyPr/>
          <a:lstStyle/>
          <a:p>
            <a:pPr marL="0" indent="0">
              <a:buNone/>
            </a:pPr>
            <a:r>
              <a:rPr lang="en-US" dirty="0" smtClean="0">
                <a:hlinkClick r:id="rId2"/>
              </a:rPr>
              <a:t>http://www.youtube.com/watch?v=fQa-gJ0bEdI</a:t>
            </a:r>
            <a:endParaRPr lang="en-US" dirty="0" smtClean="0"/>
          </a:p>
          <a:p>
            <a:pPr marL="0" indent="0">
              <a:buNone/>
            </a:pPr>
            <a:endParaRPr lang="en-US" dirty="0"/>
          </a:p>
        </p:txBody>
      </p:sp>
      <p:pic>
        <p:nvPicPr>
          <p:cNvPr id="4" name="Picture 3" descr="images-6.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03555" y="3041902"/>
            <a:ext cx="3221330" cy="2936572"/>
          </a:xfrm>
          <a:prstGeom prst="rect">
            <a:avLst/>
          </a:prstGeom>
        </p:spPr>
      </p:pic>
      <p:sp>
        <p:nvSpPr>
          <p:cNvPr id="8" name="TextBox 7"/>
          <p:cNvSpPr txBox="1"/>
          <p:nvPr/>
        </p:nvSpPr>
        <p:spPr>
          <a:xfrm>
            <a:off x="457200" y="2751293"/>
            <a:ext cx="5233794" cy="3323987"/>
          </a:xfrm>
          <a:prstGeom prst="rect">
            <a:avLst/>
          </a:prstGeom>
          <a:noFill/>
        </p:spPr>
        <p:txBody>
          <a:bodyPr wrap="square" rtlCol="0">
            <a:spAutoFit/>
          </a:bodyPr>
          <a:lstStyle/>
          <a:p>
            <a:pPr marL="457200" indent="-457200">
              <a:buFont typeface="Arial"/>
              <a:buChar char="•"/>
            </a:pPr>
            <a:r>
              <a:rPr lang="en-US" sz="3200" dirty="0"/>
              <a:t>Stanford's Hoover Institute interviews Harvard Professor of Government Harvey Mansfield on grade inflation in Harvard. </a:t>
            </a:r>
          </a:p>
          <a:p>
            <a:endParaRPr lang="en-US" dirty="0"/>
          </a:p>
        </p:txBody>
      </p:sp>
    </p:spTree>
    <p:extLst>
      <p:ext uri="{BB962C8B-B14F-4D97-AF65-F5344CB8AC3E}">
        <p14:creationId xmlns:p14="http://schemas.microsoft.com/office/powerpoint/2010/main" val="35788625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This Concludes PBL # 1</a:t>
            </a:r>
            <a:endParaRPr lang="en-US" dirty="0"/>
          </a:p>
        </p:txBody>
      </p:sp>
      <p:pic>
        <p:nvPicPr>
          <p:cNvPr id="4" name="Content Placeholder 3" descr="Unknown.jpeg"/>
          <p:cNvPicPr>
            <a:picLocks noGrp="1" noChangeAspect="1"/>
          </p:cNvPicPr>
          <p:nvPr>
            <p:ph idx="1"/>
          </p:nvPr>
        </p:nvPicPr>
        <p:blipFill>
          <a:blip r:embed="rId2">
            <a:extLst>
              <a:ext uri="{28A0092B-C50C-407E-A947-70E740481C1C}">
                <a14:useLocalDpi xmlns:a14="http://schemas.microsoft.com/office/drawing/2010/main" val="0"/>
              </a:ext>
            </a:extLst>
          </a:blip>
          <a:srcRect t="896" b="896"/>
          <a:stretch>
            <a:fillRect/>
          </a:stretch>
        </p:blipFill>
        <p:spPr/>
      </p:pic>
    </p:spTree>
    <p:extLst>
      <p:ext uri="{BB962C8B-B14F-4D97-AF65-F5344CB8AC3E}">
        <p14:creationId xmlns:p14="http://schemas.microsoft.com/office/powerpoint/2010/main" val="2064182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should a grade represent? </a:t>
            </a:r>
            <a:endParaRPr lang="en-US" dirty="0"/>
          </a:p>
        </p:txBody>
      </p:sp>
      <p:sp>
        <p:nvSpPr>
          <p:cNvPr id="3" name="Content Placeholder 2"/>
          <p:cNvSpPr>
            <a:spLocks noGrp="1"/>
          </p:cNvSpPr>
          <p:nvPr>
            <p:ph idx="1"/>
          </p:nvPr>
        </p:nvSpPr>
        <p:spPr>
          <a:xfrm>
            <a:off x="457200" y="1646237"/>
            <a:ext cx="5202438" cy="4526280"/>
          </a:xfrm>
        </p:spPr>
        <p:txBody>
          <a:bodyPr>
            <a:normAutofit fontScale="92500" lnSpcReduction="10000"/>
          </a:bodyPr>
          <a:lstStyle/>
          <a:p>
            <a:r>
              <a:rPr lang="en-US" dirty="0" smtClean="0"/>
              <a:t>A Student’s understanding of different concepts they have learned. </a:t>
            </a:r>
            <a:endParaRPr lang="en-US" dirty="0"/>
          </a:p>
          <a:p>
            <a:r>
              <a:rPr lang="en-US" dirty="0" smtClean="0"/>
              <a:t>Teacher’s should also take into consideration non-academic behavior such as how well a student performs in class, homework, and participation. </a:t>
            </a:r>
            <a:endParaRPr lang="en-US" dirty="0"/>
          </a:p>
        </p:txBody>
      </p:sp>
      <p:pic>
        <p:nvPicPr>
          <p:cNvPr id="5" name="Picture 4" descr="Unknown.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164964">
            <a:off x="5344797" y="2766656"/>
            <a:ext cx="2906220" cy="3374444"/>
          </a:xfrm>
          <a:prstGeom prst="rect">
            <a:avLst/>
          </a:prstGeom>
        </p:spPr>
      </p:pic>
    </p:spTree>
    <p:extLst>
      <p:ext uri="{BB962C8B-B14F-4D97-AF65-F5344CB8AC3E}">
        <p14:creationId xmlns:p14="http://schemas.microsoft.com/office/powerpoint/2010/main" val="1435907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a:t>
            </a:r>
            <a:endParaRPr lang="en-US" dirty="0"/>
          </a:p>
        </p:txBody>
      </p:sp>
      <p:sp>
        <p:nvSpPr>
          <p:cNvPr id="3" name="Content Placeholder 2"/>
          <p:cNvSpPr>
            <a:spLocks noGrp="1"/>
          </p:cNvSpPr>
          <p:nvPr>
            <p:ph idx="1"/>
          </p:nvPr>
        </p:nvSpPr>
        <p:spPr>
          <a:xfrm>
            <a:off x="457201" y="1646236"/>
            <a:ext cx="5421926" cy="4813886"/>
          </a:xfrm>
        </p:spPr>
        <p:txBody>
          <a:bodyPr>
            <a:normAutofit fontScale="85000" lnSpcReduction="20000"/>
          </a:bodyPr>
          <a:lstStyle/>
          <a:p>
            <a:r>
              <a:rPr lang="en-US" dirty="0" smtClean="0"/>
              <a:t>Inaccurate reporting methods related to academic performance has a negative impact on college and high school students. Grade inflation practices are being used in higher education institutions including UH-Hilo and UH-</a:t>
            </a:r>
            <a:r>
              <a:rPr lang="en-US" dirty="0" err="1" smtClean="0"/>
              <a:t>Manoa</a:t>
            </a:r>
            <a:r>
              <a:rPr lang="en-US" dirty="0" smtClean="0"/>
              <a:t> and less in community colleges and trade schools. Grade deflation can </a:t>
            </a:r>
            <a:r>
              <a:rPr lang="en-US" dirty="0" err="1" smtClean="0"/>
              <a:t>reslut</a:t>
            </a:r>
            <a:r>
              <a:rPr lang="en-US" dirty="0" smtClean="0"/>
              <a:t> in students being denied post-secondary learning opportunities. </a:t>
            </a:r>
          </a:p>
          <a:p>
            <a:endParaRPr lang="en-US" dirty="0" smtClean="0"/>
          </a:p>
          <a:p>
            <a:pPr marL="0" indent="0">
              <a:buNone/>
            </a:pPr>
            <a:endParaRPr lang="en-US" dirty="0"/>
          </a:p>
        </p:txBody>
      </p:sp>
      <p:pic>
        <p:nvPicPr>
          <p:cNvPr id="5" name="Picture 4" descr="images.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8735" y="2101108"/>
            <a:ext cx="2798065" cy="3603568"/>
          </a:xfrm>
          <a:prstGeom prst="rect">
            <a:avLst/>
          </a:prstGeom>
        </p:spPr>
      </p:pic>
    </p:spTree>
    <p:extLst>
      <p:ext uri="{BB962C8B-B14F-4D97-AF65-F5344CB8AC3E}">
        <p14:creationId xmlns:p14="http://schemas.microsoft.com/office/powerpoint/2010/main" val="3796999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Problem (Cont.)</a:t>
            </a:r>
            <a:endParaRPr lang="en-US" dirty="0"/>
          </a:p>
        </p:txBody>
      </p:sp>
      <p:sp>
        <p:nvSpPr>
          <p:cNvPr id="3" name="Content Placeholder 2"/>
          <p:cNvSpPr>
            <a:spLocks noGrp="1"/>
          </p:cNvSpPr>
          <p:nvPr>
            <p:ph idx="1"/>
          </p:nvPr>
        </p:nvSpPr>
        <p:spPr>
          <a:xfrm>
            <a:off x="297876" y="1771677"/>
            <a:ext cx="8846124" cy="2399179"/>
          </a:xfrm>
        </p:spPr>
        <p:txBody>
          <a:bodyPr>
            <a:normAutofit fontScale="92500" lnSpcReduction="20000"/>
          </a:bodyPr>
          <a:lstStyle/>
          <a:p>
            <a:r>
              <a:rPr lang="en-US" dirty="0"/>
              <a:t>In other words, colleges and universities are inflating or deflating </a:t>
            </a:r>
            <a:r>
              <a:rPr lang="en-US" dirty="0" smtClean="0"/>
              <a:t>grades</a:t>
            </a:r>
            <a:r>
              <a:rPr lang="en-US" dirty="0"/>
              <a:t> </a:t>
            </a:r>
            <a:r>
              <a:rPr lang="en-US" dirty="0" smtClean="0"/>
              <a:t>which made </a:t>
            </a:r>
            <a:r>
              <a:rPr lang="en-US" dirty="0"/>
              <a:t>s</a:t>
            </a:r>
            <a:r>
              <a:rPr lang="en-US" dirty="0" smtClean="0"/>
              <a:t>tudents believe they were better or worse at some things because their grades didn’t accurately reflect on what they really understood and comprehended. </a:t>
            </a:r>
          </a:p>
          <a:p>
            <a:endParaRPr lang="en-US" dirty="0"/>
          </a:p>
        </p:txBody>
      </p:sp>
      <p:pic>
        <p:nvPicPr>
          <p:cNvPr id="6" name="Picture 5" descr="images-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1003" y="4170856"/>
            <a:ext cx="4447683" cy="2467651"/>
          </a:xfrm>
          <a:prstGeom prst="rect">
            <a:avLst/>
          </a:prstGeom>
        </p:spPr>
      </p:pic>
    </p:spTree>
    <p:extLst>
      <p:ext uri="{BB962C8B-B14F-4D97-AF65-F5344CB8AC3E}">
        <p14:creationId xmlns:p14="http://schemas.microsoft.com/office/powerpoint/2010/main" val="2089123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Knowledge</a:t>
            </a:r>
            <a:endParaRPr lang="en-US" dirty="0"/>
          </a:p>
        </p:txBody>
      </p:sp>
      <p:sp>
        <p:nvSpPr>
          <p:cNvPr id="3" name="Content Placeholder 2"/>
          <p:cNvSpPr>
            <a:spLocks noGrp="1"/>
          </p:cNvSpPr>
          <p:nvPr>
            <p:ph idx="1"/>
          </p:nvPr>
        </p:nvSpPr>
        <p:spPr>
          <a:xfrm>
            <a:off x="457200" y="1646236"/>
            <a:ext cx="5067318" cy="4923645"/>
          </a:xfrm>
        </p:spPr>
        <p:txBody>
          <a:bodyPr>
            <a:normAutofit fontScale="92500" lnSpcReduction="10000"/>
          </a:bodyPr>
          <a:lstStyle/>
          <a:p>
            <a:r>
              <a:rPr lang="en-US" dirty="0" smtClean="0"/>
              <a:t>Grade Inflation –   Increasing someone’s grade when it might not be deserved. The professor might be grading too easily.</a:t>
            </a:r>
          </a:p>
          <a:p>
            <a:endParaRPr lang="en-US" dirty="0"/>
          </a:p>
          <a:p>
            <a:r>
              <a:rPr lang="en-US" dirty="0" smtClean="0"/>
              <a:t>Grade Deflation – Lowering someone’s grade and teacher’s grading too harshly.</a:t>
            </a:r>
            <a:endParaRPr lang="en-US" dirty="0"/>
          </a:p>
        </p:txBody>
      </p:sp>
      <p:pic>
        <p:nvPicPr>
          <p:cNvPr id="4" name="Picture 3" descr="images-4.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24518" y="1765300"/>
            <a:ext cx="2705081" cy="3691308"/>
          </a:xfrm>
          <a:prstGeom prst="rect">
            <a:avLst/>
          </a:prstGeom>
        </p:spPr>
      </p:pic>
    </p:spTree>
    <p:extLst>
      <p:ext uri="{BB962C8B-B14F-4D97-AF65-F5344CB8AC3E}">
        <p14:creationId xmlns:p14="http://schemas.microsoft.com/office/powerpoint/2010/main" val="7722419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a:t>
            </a:r>
            <a:endParaRPr lang="en-US" dirty="0"/>
          </a:p>
        </p:txBody>
      </p:sp>
      <p:sp>
        <p:nvSpPr>
          <p:cNvPr id="3" name="Content Placeholder 2"/>
          <p:cNvSpPr>
            <a:spLocks noGrp="1"/>
          </p:cNvSpPr>
          <p:nvPr>
            <p:ph idx="1"/>
          </p:nvPr>
        </p:nvSpPr>
        <p:spPr>
          <a:xfrm>
            <a:off x="2378235" y="1396536"/>
            <a:ext cx="6624665" cy="5461464"/>
          </a:xfrm>
        </p:spPr>
        <p:txBody>
          <a:bodyPr>
            <a:noAutofit/>
          </a:bodyPr>
          <a:lstStyle/>
          <a:p>
            <a:r>
              <a:rPr lang="en-US" sz="1900" dirty="0" smtClean="0"/>
              <a:t>A teacher’s relationship with the student.</a:t>
            </a:r>
          </a:p>
          <a:p>
            <a:pPr lvl="1"/>
            <a:r>
              <a:rPr lang="en-US" sz="1900" dirty="0" smtClean="0"/>
              <a:t>Sometimes they pity students or don’t want to demotivate them by giving lower grades. They want to be liked. </a:t>
            </a:r>
          </a:p>
          <a:p>
            <a:r>
              <a:rPr lang="en-US" sz="1900" dirty="0" smtClean="0"/>
              <a:t>Tradition/Belief</a:t>
            </a:r>
          </a:p>
          <a:p>
            <a:pPr lvl="1"/>
            <a:r>
              <a:rPr lang="en-US" sz="1900" dirty="0" smtClean="0"/>
              <a:t>Some teachers inflate/deflate grades because other teachers are doing it and they feel it is okay to do it. </a:t>
            </a:r>
          </a:p>
          <a:p>
            <a:pPr lvl="1"/>
            <a:r>
              <a:rPr lang="en-US" sz="1900" dirty="0" smtClean="0"/>
              <a:t>It’s the nature of the school, so why fight the system?</a:t>
            </a:r>
          </a:p>
          <a:p>
            <a:r>
              <a:rPr lang="en-US" sz="1900" dirty="0" smtClean="0"/>
              <a:t>Teacher’s lie to themselves and others. </a:t>
            </a:r>
          </a:p>
          <a:p>
            <a:pPr lvl="1"/>
            <a:r>
              <a:rPr lang="en-US" sz="1900" dirty="0" smtClean="0"/>
              <a:t>Teacher’s inflate grades, to make students happy but they claim they do not. </a:t>
            </a:r>
          </a:p>
          <a:p>
            <a:pPr lvl="1"/>
            <a:r>
              <a:rPr lang="en-US" sz="1900" dirty="0" smtClean="0"/>
              <a:t>Other times, they believe that because other teacher’s don’t inflate grades they feel they couldn’t be guilty of it either because they are the same. </a:t>
            </a:r>
          </a:p>
        </p:txBody>
      </p:sp>
      <p:pic>
        <p:nvPicPr>
          <p:cNvPr id="4" name="Picture 3" descr="Unknown-7.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32898">
            <a:off x="457200" y="1492248"/>
            <a:ext cx="1744943" cy="1454119"/>
          </a:xfrm>
          <a:prstGeom prst="rect">
            <a:avLst/>
          </a:prstGeom>
        </p:spPr>
      </p:pic>
      <p:pic>
        <p:nvPicPr>
          <p:cNvPr id="5" name="Picture 4" descr="images-5.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955693">
            <a:off x="365621" y="3740670"/>
            <a:ext cx="2097129" cy="2618803"/>
          </a:xfrm>
          <a:prstGeom prst="rect">
            <a:avLst/>
          </a:prstGeom>
        </p:spPr>
      </p:pic>
    </p:spTree>
    <p:extLst>
      <p:ext uri="{BB962C8B-B14F-4D97-AF65-F5344CB8AC3E}">
        <p14:creationId xmlns:p14="http://schemas.microsoft.com/office/powerpoint/2010/main" val="1791674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(Cont.)</a:t>
            </a:r>
            <a:endParaRPr lang="en-US" dirty="0"/>
          </a:p>
        </p:txBody>
      </p:sp>
      <p:sp>
        <p:nvSpPr>
          <p:cNvPr id="3" name="Content Placeholder 2"/>
          <p:cNvSpPr>
            <a:spLocks noGrp="1"/>
          </p:cNvSpPr>
          <p:nvPr>
            <p:ph idx="1"/>
          </p:nvPr>
        </p:nvSpPr>
        <p:spPr>
          <a:xfrm>
            <a:off x="3061065" y="1520951"/>
            <a:ext cx="5625735" cy="5034274"/>
          </a:xfrm>
        </p:spPr>
        <p:txBody>
          <a:bodyPr>
            <a:normAutofit fontScale="70000" lnSpcReduction="20000"/>
          </a:bodyPr>
          <a:lstStyle/>
          <a:p>
            <a:r>
              <a:rPr lang="en-US" sz="2800" dirty="0"/>
              <a:t>Money</a:t>
            </a:r>
          </a:p>
          <a:p>
            <a:pPr lvl="1"/>
            <a:r>
              <a:rPr lang="en-US" sz="2800" dirty="0"/>
              <a:t>Generous grading gives better teacher reviews, thus, more students will be trying to get into that school and the school will earn more money for the books and classes that students will be paying for. </a:t>
            </a:r>
          </a:p>
          <a:p>
            <a:r>
              <a:rPr lang="en-US" sz="2800" dirty="0" smtClean="0"/>
              <a:t>Students</a:t>
            </a:r>
          </a:p>
          <a:p>
            <a:pPr lvl="1"/>
            <a:r>
              <a:rPr lang="en-US" sz="2800" dirty="0" smtClean="0"/>
              <a:t>Some don</a:t>
            </a:r>
            <a:r>
              <a:rPr lang="fr-FR" sz="2800" dirty="0" smtClean="0"/>
              <a:t>’</a:t>
            </a:r>
            <a:r>
              <a:rPr lang="en-US" sz="2800" dirty="0" smtClean="0"/>
              <a:t>t try to do the work resulting in bad grades while some feel no need to do the work because they feel they’ll be getting a high grade no matter what due to grade inflation. </a:t>
            </a:r>
          </a:p>
          <a:p>
            <a:pPr lvl="1"/>
            <a:r>
              <a:rPr lang="en-US" sz="2800" dirty="0" smtClean="0"/>
              <a:t>The amount of stress put on a student because </a:t>
            </a:r>
            <a:r>
              <a:rPr lang="en-US" sz="2800" dirty="0"/>
              <a:t>of </a:t>
            </a:r>
            <a:r>
              <a:rPr lang="en-US" sz="2800" dirty="0" smtClean="0"/>
              <a:t>how </a:t>
            </a:r>
            <a:r>
              <a:rPr lang="en-US" sz="2800" dirty="0"/>
              <a:t>hard they have to work </a:t>
            </a:r>
            <a:r>
              <a:rPr lang="en-US" sz="2800" dirty="0" smtClean="0"/>
              <a:t>without getting a higher grade in the end makes them feel less of themselves and less willing to do the work. This is caused by grade deflation.</a:t>
            </a:r>
            <a:endParaRPr lang="en-US" sz="2800" dirty="0"/>
          </a:p>
          <a:p>
            <a:pPr lvl="1"/>
            <a:endParaRPr lang="en-US" sz="2300" dirty="0"/>
          </a:p>
          <a:p>
            <a:endParaRPr lang="en-US" sz="2300" dirty="0" smtClean="0"/>
          </a:p>
          <a:p>
            <a:endParaRPr lang="en-US" sz="2300" dirty="0"/>
          </a:p>
          <a:p>
            <a:endParaRPr lang="en-US" sz="2300" dirty="0" smtClean="0"/>
          </a:p>
          <a:p>
            <a:endParaRPr lang="en-US" sz="2300" dirty="0" smtClean="0"/>
          </a:p>
          <a:p>
            <a:pPr marL="411480" lvl="1" indent="0">
              <a:buNone/>
            </a:pPr>
            <a:endParaRPr lang="en-US" sz="2300" dirty="0"/>
          </a:p>
          <a:p>
            <a:pPr marL="0" indent="0">
              <a:buNone/>
            </a:pPr>
            <a:endParaRPr lang="en-US" dirty="0"/>
          </a:p>
        </p:txBody>
      </p:sp>
      <p:pic>
        <p:nvPicPr>
          <p:cNvPr id="5" name="Picture 4" descr="Unknown-2.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66783">
            <a:off x="358757" y="2629600"/>
            <a:ext cx="2827729" cy="3303549"/>
          </a:xfrm>
          <a:prstGeom prst="rect">
            <a:avLst/>
          </a:prstGeom>
        </p:spPr>
      </p:pic>
    </p:spTree>
    <p:extLst>
      <p:ext uri="{BB962C8B-B14F-4D97-AF65-F5344CB8AC3E}">
        <p14:creationId xmlns:p14="http://schemas.microsoft.com/office/powerpoint/2010/main" val="12410331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Where did this all come from? </a:t>
            </a:r>
            <a:endParaRPr lang="en-US" dirty="0"/>
          </a:p>
        </p:txBody>
      </p:sp>
      <p:sp>
        <p:nvSpPr>
          <p:cNvPr id="3" name="Content Placeholder 2"/>
          <p:cNvSpPr>
            <a:spLocks noGrp="1"/>
          </p:cNvSpPr>
          <p:nvPr>
            <p:ph idx="1"/>
          </p:nvPr>
        </p:nvSpPr>
        <p:spPr>
          <a:xfrm>
            <a:off x="457200" y="1646237"/>
            <a:ext cx="4277456" cy="4751166"/>
          </a:xfrm>
        </p:spPr>
        <p:txBody>
          <a:bodyPr>
            <a:normAutofit fontScale="85000" lnSpcReduction="10000"/>
          </a:bodyPr>
          <a:lstStyle/>
          <a:p>
            <a:r>
              <a:rPr lang="en-US" dirty="0" smtClean="0"/>
              <a:t>Our group had found the factors to this problem as well as a few other things by applying our background knowledge to what we learned from articles that we have read along with discussing things with each other to come up with different outcomes. </a:t>
            </a:r>
            <a:endParaRPr lang="en-US" dirty="0"/>
          </a:p>
        </p:txBody>
      </p:sp>
      <p:pic>
        <p:nvPicPr>
          <p:cNvPr id="4" name="Picture 3" descr="72149203_QuestionGuy.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734329">
            <a:off x="4497374" y="1707116"/>
            <a:ext cx="1952044" cy="1811740"/>
          </a:xfrm>
          <a:prstGeom prst="rect">
            <a:avLst/>
          </a:prstGeom>
        </p:spPr>
      </p:pic>
      <p:pic>
        <p:nvPicPr>
          <p:cNvPr id="5" name="Picture 4" descr="Unknown-3.jpe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627757">
            <a:off x="5292922" y="3700460"/>
            <a:ext cx="3378200" cy="2413000"/>
          </a:xfrm>
          <a:prstGeom prst="rect">
            <a:avLst/>
          </a:prstGeom>
        </p:spPr>
      </p:pic>
    </p:spTree>
    <p:extLst>
      <p:ext uri="{BB962C8B-B14F-4D97-AF65-F5344CB8AC3E}">
        <p14:creationId xmlns:p14="http://schemas.microsoft.com/office/powerpoint/2010/main" val="35667499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idx="1"/>
          </p:nvPr>
        </p:nvSpPr>
        <p:spPr>
          <a:xfrm>
            <a:off x="457200" y="1640870"/>
            <a:ext cx="8229600" cy="3188542"/>
          </a:xfrm>
        </p:spPr>
        <p:txBody>
          <a:bodyPr>
            <a:normAutofit fontScale="85000" lnSpcReduction="20000"/>
          </a:bodyPr>
          <a:lstStyle/>
          <a:p>
            <a:r>
              <a:rPr lang="en-US" sz="2400" dirty="0" smtClean="0"/>
              <a:t>Teachers:</a:t>
            </a:r>
          </a:p>
          <a:p>
            <a:pPr lvl="1"/>
            <a:r>
              <a:rPr lang="en-US" sz="2400" dirty="0" smtClean="0"/>
              <a:t>If teachers </a:t>
            </a:r>
            <a:r>
              <a:rPr lang="en-US" sz="2400" dirty="0"/>
              <a:t>accept </a:t>
            </a:r>
            <a:r>
              <a:rPr lang="en-US" sz="2400" dirty="0" smtClean="0"/>
              <a:t>the personal </a:t>
            </a:r>
            <a:r>
              <a:rPr lang="en-US" sz="2400" dirty="0"/>
              <a:t>responsibility to refuse to inflate grades, then the grade-inflation problem would ultimately solve </a:t>
            </a:r>
            <a:r>
              <a:rPr lang="en-US" sz="2400" dirty="0" smtClean="0"/>
              <a:t>itself.</a:t>
            </a:r>
          </a:p>
          <a:p>
            <a:pPr lvl="1"/>
            <a:r>
              <a:rPr lang="en-US" sz="2400" dirty="0" smtClean="0"/>
              <a:t>Talking with the student about how a teacher will grade (“I may be grading you a little stricter but it doesn’t mean I don’t care for you.” )</a:t>
            </a:r>
            <a:endParaRPr lang="en-US" sz="2400" dirty="0"/>
          </a:p>
          <a:p>
            <a:pPr lvl="1"/>
            <a:r>
              <a:rPr lang="en-US" sz="2400" dirty="0" smtClean="0"/>
              <a:t>Being honest with their students instead of giving them false hope. </a:t>
            </a:r>
          </a:p>
          <a:p>
            <a:pPr lvl="1"/>
            <a:r>
              <a:rPr lang="en-US" sz="2400" dirty="0" smtClean="0"/>
              <a:t>Learning new ways of teaching that could benefit both teacher and student.</a:t>
            </a:r>
          </a:p>
          <a:p>
            <a:pPr lvl="2"/>
            <a:endParaRPr lang="en-US" sz="2400" dirty="0" smtClean="0"/>
          </a:p>
          <a:p>
            <a:endParaRPr lang="en-US" sz="3100" dirty="0" smtClean="0"/>
          </a:p>
          <a:p>
            <a:pPr marL="411480" lvl="1" indent="0">
              <a:buNone/>
            </a:pPr>
            <a:endParaRPr lang="en-US" dirty="0"/>
          </a:p>
          <a:p>
            <a:pPr marL="457200" lvl="1" indent="0">
              <a:buNone/>
            </a:pPr>
            <a:endParaRPr lang="en-US" dirty="0" smtClean="0"/>
          </a:p>
        </p:txBody>
      </p:sp>
      <p:pic>
        <p:nvPicPr>
          <p:cNvPr id="4" name="Picture 3" descr="Unknown-1.jpe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637713">
            <a:off x="384811" y="4719649"/>
            <a:ext cx="2837805" cy="1881588"/>
          </a:xfrm>
          <a:prstGeom prst="rect">
            <a:avLst/>
          </a:prstGeom>
        </p:spPr>
      </p:pic>
      <p:pic>
        <p:nvPicPr>
          <p:cNvPr id="5" name="Picture 4" descr="problem-solving.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48209" y="4554532"/>
            <a:ext cx="3638590" cy="2046707"/>
          </a:xfrm>
          <a:prstGeom prst="rect">
            <a:avLst/>
          </a:prstGeom>
        </p:spPr>
      </p:pic>
    </p:spTree>
    <p:extLst>
      <p:ext uri="{BB962C8B-B14F-4D97-AF65-F5344CB8AC3E}">
        <p14:creationId xmlns:p14="http://schemas.microsoft.com/office/powerpoint/2010/main" val="32309444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Technic.thmx</Template>
  <TotalTime>291</TotalTime>
  <Words>939</Words>
  <Application>Microsoft Macintosh PowerPoint</Application>
  <PresentationFormat>On-screen Show (4:3)</PresentationFormat>
  <Paragraphs>78</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Foundry</vt:lpstr>
      <vt:lpstr>Grade Inflation and Deflation</vt:lpstr>
      <vt:lpstr>What should a grade represent? </vt:lpstr>
      <vt:lpstr>The Problem</vt:lpstr>
      <vt:lpstr>The Problem (Cont.)</vt:lpstr>
      <vt:lpstr>Background Knowledge</vt:lpstr>
      <vt:lpstr>Factors</vt:lpstr>
      <vt:lpstr>Factors (Cont.)</vt:lpstr>
      <vt:lpstr>Where did this all come from? </vt:lpstr>
      <vt:lpstr>Solutions</vt:lpstr>
      <vt:lpstr>Solutions (Cont.)</vt:lpstr>
      <vt:lpstr>Some Helpful Information</vt:lpstr>
      <vt:lpstr>Some Helpful Information (Cont.)</vt:lpstr>
      <vt:lpstr>This Concludes PBL # 1</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Grade Inflation and Deflation</dc:title>
  <dc:creator>KS</dc:creator>
  <cp:lastModifiedBy>KS</cp:lastModifiedBy>
  <cp:revision>26</cp:revision>
  <dcterms:created xsi:type="dcterms:W3CDTF">2013-01-10T18:09:37Z</dcterms:created>
  <dcterms:modified xsi:type="dcterms:W3CDTF">2013-02-20T18:44:51Z</dcterms:modified>
</cp:coreProperties>
</file>