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5" d="100"/>
          <a:sy n="95" d="100"/>
        </p:scale>
        <p:origin x="-344"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February 20,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6202C6-8B37-41F0-B3E4-774551D1C22F}" type="datetime4">
              <a:rPr lang="en-US" smtClean="0"/>
              <a:pPr/>
              <a:t>February 20,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February 20,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511E46-B9AD-4605-BA48-F4BA770367EA}" type="datetime4">
              <a:rPr lang="en-US" smtClean="0"/>
              <a:pPr/>
              <a:t>February 20,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71A4492-1D66-40E5-BF5F-8AE5B76A3760}" type="datetime4">
              <a:rPr lang="en-US" smtClean="0"/>
              <a:pPr/>
              <a:t>February 20, 2013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120655-FBEF-4656-A8A9-E7D9EB4F4DEC}" type="datetime4">
              <a:rPr lang="en-US" smtClean="0"/>
              <a:pPr/>
              <a:t>February 20, 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February 20, 2013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February 20, 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F894904-8048-429B-BF77-F17DA8F8287B}" type="datetime4">
              <a:rPr lang="en-US" smtClean="0"/>
              <a:pPr/>
              <a:t>February 20,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441D7B3-F7C5-4013-AC5D-399DD8DB11FA}" type="datetime4">
              <a:rPr lang="en-US" smtClean="0"/>
              <a:pPr/>
              <a:t>February 20, 2013</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ft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ewsletter.blogs.wesleyan.edu/2009/11/30/5-questions-with-j-kehaulani-kauanui/" TargetMode="External"/><Relationship Id="rId4" Type="http://schemas.openxmlformats.org/officeDocument/2006/relationships/hyperlink" Target="http://www.native-languages.org/blood.htm" TargetMode="External"/><Relationship Id="rId5" Type="http://schemas.openxmlformats.org/officeDocument/2006/relationships/hyperlink" Target="http://www.nytimes.com/roomfordebate/2011/09/15/tribal-sovereignty-vs-racial-justice/the-use-of-blood-quantum" TargetMode="External"/><Relationship Id="rId6" Type="http://schemas.openxmlformats.org/officeDocument/2006/relationships/hyperlink" Target="http://www.mauinews.com/page/content.detail/id/565401.html" TargetMode="External"/><Relationship Id="rId1" Type="http://schemas.openxmlformats.org/officeDocument/2006/relationships/slideLayout" Target="../slideLayouts/slideLayout2.xml"/><Relationship Id="rId2" Type="http://schemas.openxmlformats.org/officeDocument/2006/relationships/hyperlink" Target="http://www.rowenaakana.org/1994/10/does-blood-quantum-divide-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Chyanne Gouveia</a:t>
            </a:r>
          </a:p>
          <a:p>
            <a:r>
              <a:rPr lang="en-US" dirty="0"/>
              <a:t>Logan </a:t>
            </a:r>
            <a:r>
              <a:rPr lang="en-US" dirty="0" err="1"/>
              <a:t>Uyetake</a:t>
            </a:r>
            <a:endParaRPr lang="en-US" dirty="0"/>
          </a:p>
          <a:p>
            <a:r>
              <a:rPr lang="en-US" dirty="0" err="1"/>
              <a:t>Kauila</a:t>
            </a:r>
            <a:r>
              <a:rPr lang="en-US" dirty="0"/>
              <a:t> </a:t>
            </a:r>
            <a:r>
              <a:rPr lang="en-US" dirty="0" err="1"/>
              <a:t>WongYuen</a:t>
            </a:r>
            <a:endParaRPr lang="en-US" dirty="0"/>
          </a:p>
        </p:txBody>
      </p:sp>
      <p:sp>
        <p:nvSpPr>
          <p:cNvPr id="3" name="Title 2"/>
          <p:cNvSpPr>
            <a:spLocks noGrp="1"/>
          </p:cNvSpPr>
          <p:nvPr>
            <p:ph type="title"/>
          </p:nvPr>
        </p:nvSpPr>
        <p:spPr/>
        <p:txBody>
          <a:bodyPr/>
          <a:lstStyle/>
          <a:p>
            <a:r>
              <a:rPr lang="en-US" dirty="0" smtClean="0"/>
              <a:t>Blood Quantum</a:t>
            </a:r>
            <a:endParaRPr lang="en-US" dirty="0"/>
          </a:p>
        </p:txBody>
      </p:sp>
    </p:spTree>
    <p:extLst>
      <p:ext uri="{BB962C8B-B14F-4D97-AF65-F5344CB8AC3E}">
        <p14:creationId xmlns:p14="http://schemas.microsoft.com/office/powerpoint/2010/main" val="189907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Situation</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Political </a:t>
            </a:r>
            <a:r>
              <a:rPr lang="en-US" dirty="0"/>
              <a:t>classification system determines who can live and not live on Hawaiian Homelands. Not all Native Hawaiians have access to native lands due to not meeting established “blood quantum” criteria</a:t>
            </a:r>
            <a:r>
              <a:rPr lang="en-US" dirty="0" smtClean="0"/>
              <a:t>.</a:t>
            </a:r>
          </a:p>
          <a:p>
            <a:endParaRPr lang="en-US" dirty="0" smtClean="0"/>
          </a:p>
          <a:p>
            <a:r>
              <a:rPr lang="en-US" dirty="0"/>
              <a:t>According to Wikipedia, “Blood quantum laws” or “Indian blood laws” is an umbrella term that describes legislation enacted in the United States to define membership in Native American Tribes or Nations. This legislation is used by Hawaiian Homelands to determine land ownership benefits through the Department of Hawaiian Home Lands[DHHL</a:t>
            </a:r>
            <a:r>
              <a:rPr lang="en-US" dirty="0" smtClean="0"/>
              <a:t>]</a:t>
            </a:r>
          </a:p>
          <a:p>
            <a:endParaRPr lang="en-US" dirty="0"/>
          </a:p>
          <a:p>
            <a:r>
              <a:rPr lang="en-US" dirty="0" smtClean="0"/>
              <a:t>Hawaiian Homelands are only allowing Native Hawaiians with a percentage of fifty-one percent or higher to own land and many others have been placed on a waiting list for years. </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57761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Probing Questions</a:t>
            </a:r>
            <a:endParaRPr lang="en-US" dirty="0"/>
          </a:p>
        </p:txBody>
      </p:sp>
      <p:sp>
        <p:nvSpPr>
          <p:cNvPr id="3" name="Content Placeholder 2"/>
          <p:cNvSpPr>
            <a:spLocks noGrp="1"/>
          </p:cNvSpPr>
          <p:nvPr>
            <p:ph sz="quarter" idx="13"/>
          </p:nvPr>
        </p:nvSpPr>
        <p:spPr/>
        <p:txBody>
          <a:bodyPr>
            <a:normAutofit fontScale="70000" lnSpcReduction="20000"/>
          </a:bodyPr>
          <a:lstStyle/>
          <a:p>
            <a:pPr marL="342900" indent="-342900"/>
            <a:r>
              <a:rPr lang="en-US" dirty="0" smtClean="0"/>
              <a:t>What do you know about Hawaiian Home Lands? </a:t>
            </a:r>
          </a:p>
          <a:p>
            <a:pPr marL="0" indent="0">
              <a:buNone/>
            </a:pPr>
            <a:r>
              <a:rPr lang="en-US" dirty="0" smtClean="0"/>
              <a:t>Hawaiian Homelands provides access to land for Hawaiians that can prove they are at least 50% </a:t>
            </a:r>
            <a:r>
              <a:rPr lang="en-US" dirty="0" err="1" smtClean="0"/>
              <a:t>hawaiian</a:t>
            </a:r>
            <a:r>
              <a:rPr lang="en-US" dirty="0" smtClean="0"/>
              <a:t>. </a:t>
            </a:r>
            <a:r>
              <a:rPr lang="en-US" dirty="0"/>
              <a:t>Hawaiian Homes </a:t>
            </a:r>
            <a:r>
              <a:rPr lang="en-US" b="1" dirty="0"/>
              <a:t>manages land</a:t>
            </a:r>
            <a:r>
              <a:rPr lang="en-US" dirty="0"/>
              <a:t> to resources to provide beneficiaries access to the land through residential, agricultural and pastoral homesteading</a:t>
            </a:r>
            <a:r>
              <a:rPr lang="en-US" dirty="0" smtClean="0"/>
              <a:t>.</a:t>
            </a:r>
          </a:p>
          <a:p>
            <a:pPr marL="0" indent="0">
              <a:buNone/>
            </a:pPr>
            <a:r>
              <a:rPr lang="en-US" dirty="0" smtClean="0"/>
              <a:t> </a:t>
            </a:r>
            <a:endParaRPr lang="en-US" dirty="0"/>
          </a:p>
          <a:p>
            <a:pPr marL="342900" indent="-342900"/>
            <a:r>
              <a:rPr lang="en-US" dirty="0" smtClean="0"/>
              <a:t>Who does Hawaiian Homes Serve? </a:t>
            </a:r>
          </a:p>
          <a:p>
            <a:pPr marL="0" lvl="0" indent="0">
              <a:buNone/>
            </a:pPr>
            <a:r>
              <a:rPr lang="en-US" dirty="0" smtClean="0"/>
              <a:t>-Beneficiaries</a:t>
            </a:r>
            <a:endParaRPr lang="en-US" dirty="0"/>
          </a:p>
          <a:p>
            <a:pPr marL="0" lvl="0" indent="0">
              <a:buNone/>
            </a:pPr>
            <a:r>
              <a:rPr lang="en-US" dirty="0" smtClean="0"/>
              <a:t>-HHCA </a:t>
            </a:r>
            <a:r>
              <a:rPr lang="en-US" dirty="0"/>
              <a:t>states beneficiaries are those who are 50% of the race of “</a:t>
            </a:r>
            <a:r>
              <a:rPr lang="en-US" i="1" dirty="0"/>
              <a:t>any descendant of not less than one-half part of the blood of </a:t>
            </a:r>
            <a:r>
              <a:rPr lang="en-US" i="1" dirty="0" err="1"/>
              <a:t>theraces</a:t>
            </a:r>
            <a:r>
              <a:rPr lang="en-US" i="1" dirty="0"/>
              <a:t> inhabiting the Hawaiian </a:t>
            </a:r>
            <a:r>
              <a:rPr lang="en-US" i="1" dirty="0" err="1"/>
              <a:t>isaldns</a:t>
            </a:r>
            <a:r>
              <a:rPr lang="en-US" i="1" dirty="0"/>
              <a:t> previous to 1778.”</a:t>
            </a:r>
            <a:endParaRPr lang="en-US" dirty="0"/>
          </a:p>
          <a:p>
            <a:pPr marL="0" lvl="0" indent="0">
              <a:buNone/>
            </a:pPr>
            <a:r>
              <a:rPr lang="en-US" dirty="0" smtClean="0"/>
              <a:t>-Therefore</a:t>
            </a:r>
            <a:r>
              <a:rPr lang="en-US" dirty="0"/>
              <a:t>, if you have 50% or more Hawaiian blood you are a beneficiary, whether or not you have received Hawaiian Home lands.</a:t>
            </a:r>
          </a:p>
          <a:p>
            <a:pPr marL="0" lvl="0" indent="0">
              <a:buNone/>
            </a:pPr>
            <a:r>
              <a:rPr lang="en-US" dirty="0" smtClean="0"/>
              <a:t>-HHCA </a:t>
            </a:r>
            <a:r>
              <a:rPr lang="en-US" dirty="0"/>
              <a:t>amended to allow leases to pass down to those with 25% of Hawaiian blood</a:t>
            </a:r>
            <a:r>
              <a:rPr lang="en-US" dirty="0" smtClean="0"/>
              <a:t>.</a:t>
            </a:r>
          </a:p>
          <a:p>
            <a:pPr marL="0" lvl="0" indent="0">
              <a:buNone/>
            </a:pPr>
            <a:endParaRPr lang="en-US" dirty="0" smtClean="0"/>
          </a:p>
          <a:p>
            <a:pPr marL="342900" indent="-342900"/>
            <a:r>
              <a:rPr lang="en-US" dirty="0" smtClean="0"/>
              <a:t>Who can you pass the land on to? </a:t>
            </a:r>
          </a:p>
          <a:p>
            <a:pPr marL="0" indent="0">
              <a:buNone/>
            </a:pPr>
            <a:r>
              <a:rPr lang="en-US" dirty="0" smtClean="0"/>
              <a:t>You are allowed to pass land down to your family as long as they are at least 25% Hawaiian. </a:t>
            </a:r>
          </a:p>
          <a:p>
            <a:pPr marL="0" indent="0">
              <a:buNone/>
            </a:pPr>
            <a:endParaRPr lang="en-US" dirty="0" smtClean="0"/>
          </a:p>
          <a:p>
            <a:pPr marL="342900" indent="-342900"/>
            <a:r>
              <a:rPr lang="en-US" dirty="0" smtClean="0"/>
              <a:t>Are entire families able to sign up for land or would you have to sign up individually? </a:t>
            </a:r>
          </a:p>
          <a:p>
            <a:pPr marL="0" indent="0">
              <a:buNone/>
            </a:pPr>
            <a:r>
              <a:rPr lang="en-US" dirty="0" smtClean="0"/>
              <a:t>You sign up individually. </a:t>
            </a:r>
          </a:p>
        </p:txBody>
      </p:sp>
    </p:spTree>
    <p:extLst>
      <p:ext uri="{BB962C8B-B14F-4D97-AF65-F5344CB8AC3E}">
        <p14:creationId xmlns:p14="http://schemas.microsoft.com/office/powerpoint/2010/main" val="293668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Knowledge/Notes</a:t>
            </a:r>
            <a:endParaRPr lang="en-US" dirty="0"/>
          </a:p>
        </p:txBody>
      </p:sp>
      <p:sp>
        <p:nvSpPr>
          <p:cNvPr id="3" name="Content Placeholder 2"/>
          <p:cNvSpPr>
            <a:spLocks noGrp="1"/>
          </p:cNvSpPr>
          <p:nvPr>
            <p:ph sz="quarter" idx="13"/>
          </p:nvPr>
        </p:nvSpPr>
        <p:spPr/>
        <p:txBody>
          <a:bodyPr>
            <a:normAutofit/>
          </a:bodyPr>
          <a:lstStyle/>
          <a:p>
            <a:r>
              <a:rPr lang="en-US" dirty="0" err="1"/>
              <a:t>Ua</a:t>
            </a:r>
            <a:r>
              <a:rPr lang="en-US" dirty="0"/>
              <a:t> </a:t>
            </a:r>
            <a:r>
              <a:rPr lang="en-US" dirty="0" err="1"/>
              <a:t>lawa</a:t>
            </a:r>
            <a:r>
              <a:rPr lang="en-US" dirty="0"/>
              <a:t> </a:t>
            </a:r>
            <a:r>
              <a:rPr lang="en-US" dirty="0" err="1"/>
              <a:t>makou</a:t>
            </a:r>
            <a:r>
              <a:rPr lang="en-US" dirty="0"/>
              <a:t> I </a:t>
            </a:r>
            <a:r>
              <a:rPr lang="en-US" dirty="0" err="1"/>
              <a:t>ka</a:t>
            </a:r>
            <a:r>
              <a:rPr lang="en-US" dirty="0"/>
              <a:t> </a:t>
            </a:r>
            <a:r>
              <a:rPr lang="en-US" dirty="0" err="1" smtClean="0"/>
              <a:t>pohaku</a:t>
            </a:r>
            <a:r>
              <a:rPr lang="en-US" dirty="0" smtClean="0"/>
              <a:t>. I </a:t>
            </a:r>
            <a:r>
              <a:rPr lang="en-US" dirty="0" err="1"/>
              <a:t>ka</a:t>
            </a:r>
            <a:r>
              <a:rPr lang="en-US" dirty="0"/>
              <a:t> ‘</a:t>
            </a:r>
            <a:r>
              <a:rPr lang="en-US" dirty="0" err="1"/>
              <a:t>ai</a:t>
            </a:r>
            <a:r>
              <a:rPr lang="en-US" dirty="0"/>
              <a:t> </a:t>
            </a:r>
            <a:r>
              <a:rPr lang="en-US" dirty="0" err="1"/>
              <a:t>kamaha’o</a:t>
            </a:r>
            <a:r>
              <a:rPr lang="en-US" dirty="0"/>
              <a:t> o </a:t>
            </a:r>
            <a:r>
              <a:rPr lang="en-US" dirty="0" err="1"/>
              <a:t>ka</a:t>
            </a:r>
            <a:r>
              <a:rPr lang="en-US" dirty="0"/>
              <a:t> ‘</a:t>
            </a:r>
            <a:r>
              <a:rPr lang="en-US" dirty="0" err="1"/>
              <a:t>aina</a:t>
            </a:r>
            <a:endParaRPr lang="en-US" dirty="0"/>
          </a:p>
          <a:p>
            <a:pPr marL="0" indent="0">
              <a:buNone/>
            </a:pPr>
            <a:r>
              <a:rPr lang="en-US" dirty="0"/>
              <a:t>-</a:t>
            </a:r>
            <a:r>
              <a:rPr lang="en-US" dirty="0" smtClean="0"/>
              <a:t>We </a:t>
            </a:r>
            <a:r>
              <a:rPr lang="en-US" dirty="0"/>
              <a:t>are satisfied with </a:t>
            </a:r>
            <a:r>
              <a:rPr lang="en-US" dirty="0" smtClean="0"/>
              <a:t>stones. The </a:t>
            </a:r>
            <a:r>
              <a:rPr lang="en-US" dirty="0"/>
              <a:t>remarkable food of the land</a:t>
            </a:r>
            <a:r>
              <a:rPr lang="en-US" dirty="0" smtClean="0"/>
              <a:t>.</a:t>
            </a:r>
            <a:endParaRPr lang="en-US" dirty="0"/>
          </a:p>
          <a:p>
            <a:pPr marL="0" indent="0">
              <a:buNone/>
            </a:pPr>
            <a:r>
              <a:rPr lang="en-US" dirty="0" smtClean="0"/>
              <a:t>-This </a:t>
            </a:r>
            <a:r>
              <a:rPr lang="en-US" dirty="0"/>
              <a:t>means that us, as Hawaiians, we would rather eat stones than “eat” what you’re giving us</a:t>
            </a:r>
            <a:r>
              <a:rPr lang="en-US" dirty="0" smtClean="0"/>
              <a:t>.</a:t>
            </a:r>
          </a:p>
          <a:p>
            <a:pPr marL="0" indent="0">
              <a:buNone/>
            </a:pPr>
            <a:endParaRPr lang="en-US" dirty="0"/>
          </a:p>
          <a:p>
            <a:pPr marL="342900" lvl="0" indent="-342900"/>
            <a:r>
              <a:rPr lang="en-US" dirty="0"/>
              <a:t>Hawaiian Homes must be managed in a way that protects the rights of its beneficiaries – Trust.</a:t>
            </a:r>
          </a:p>
          <a:p>
            <a:pPr marL="0" indent="0">
              <a:buNone/>
            </a:pPr>
            <a:endParaRPr lang="en-US" dirty="0" smtClean="0"/>
          </a:p>
          <a:p>
            <a:pPr marL="342900" lvl="0" indent="-342900"/>
            <a:r>
              <a:rPr lang="en-US" dirty="0"/>
              <a:t>Leases: </a:t>
            </a:r>
            <a:r>
              <a:rPr lang="en-US" dirty="0" smtClean="0"/>
              <a:t>Residential</a:t>
            </a:r>
            <a:r>
              <a:rPr lang="en-US" dirty="0"/>
              <a:t>, Agricultural, Pastoral</a:t>
            </a:r>
          </a:p>
          <a:p>
            <a:pPr marL="0" indent="0">
              <a:buNone/>
            </a:pPr>
            <a:endParaRPr lang="en-US" dirty="0"/>
          </a:p>
          <a:p>
            <a:pPr marL="342900" indent="-342900"/>
            <a:endParaRPr lang="en-US" dirty="0"/>
          </a:p>
        </p:txBody>
      </p:sp>
    </p:spTree>
    <p:extLst>
      <p:ext uri="{BB962C8B-B14F-4D97-AF65-F5344CB8AC3E}">
        <p14:creationId xmlns:p14="http://schemas.microsoft.com/office/powerpoint/2010/main" val="309345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We Have Read</a:t>
            </a:r>
            <a:endParaRPr lang="en-US" dirty="0"/>
          </a:p>
        </p:txBody>
      </p:sp>
      <p:sp>
        <p:nvSpPr>
          <p:cNvPr id="3" name="Content Placeholder 2"/>
          <p:cNvSpPr>
            <a:spLocks noGrp="1"/>
          </p:cNvSpPr>
          <p:nvPr>
            <p:ph sz="quarter" idx="13"/>
          </p:nvPr>
        </p:nvSpPr>
        <p:spPr/>
        <p:txBody>
          <a:bodyPr/>
          <a:lstStyle/>
          <a:p>
            <a:r>
              <a:rPr lang="en-US" dirty="0">
                <a:solidFill>
                  <a:schemeClr val="tx1"/>
                </a:solidFill>
                <a:hlinkClick r:id="rId2"/>
              </a:rPr>
              <a:t>http://www.rowenaakana.org/1994/10/does-blood-quantum-divide-</a:t>
            </a:r>
            <a:r>
              <a:rPr lang="en-US" dirty="0" smtClean="0">
                <a:solidFill>
                  <a:schemeClr val="tx1"/>
                </a:solidFill>
                <a:hlinkClick r:id="rId2"/>
              </a:rPr>
              <a:t>us/</a:t>
            </a:r>
            <a:endParaRPr lang="en-US" dirty="0" smtClean="0">
              <a:solidFill>
                <a:schemeClr val="tx1"/>
              </a:solidFill>
            </a:endParaRPr>
          </a:p>
          <a:p>
            <a:endParaRPr lang="en-US" dirty="0">
              <a:solidFill>
                <a:schemeClr val="tx1"/>
              </a:solidFill>
            </a:endParaRPr>
          </a:p>
          <a:p>
            <a:r>
              <a:rPr lang="en-US" dirty="0">
                <a:solidFill>
                  <a:schemeClr val="tx1"/>
                </a:solidFill>
                <a:hlinkClick r:id="rId3"/>
              </a:rPr>
              <a:t>http://newsletter.blogs.wesleyan.edu/2009/11/30/5-questions-with-j-kehaulani-kauanui</a:t>
            </a:r>
            <a:r>
              <a:rPr lang="en-US" dirty="0" smtClean="0">
                <a:solidFill>
                  <a:schemeClr val="tx1"/>
                </a:solidFill>
                <a:hlinkClick r:id="rId3"/>
              </a:rPr>
              <a:t>/</a:t>
            </a:r>
            <a:endParaRPr lang="en-US" dirty="0" smtClean="0">
              <a:solidFill>
                <a:schemeClr val="tx1"/>
              </a:solidFill>
            </a:endParaRPr>
          </a:p>
          <a:p>
            <a:endParaRPr lang="en-US" dirty="0">
              <a:solidFill>
                <a:schemeClr val="tx1"/>
              </a:solidFill>
            </a:endParaRPr>
          </a:p>
          <a:p>
            <a:r>
              <a:rPr lang="en-US" dirty="0">
                <a:solidFill>
                  <a:schemeClr val="tx1"/>
                </a:solidFill>
                <a:hlinkClick r:id="rId4"/>
              </a:rPr>
              <a:t>http://www.native-languages.org/</a:t>
            </a:r>
            <a:r>
              <a:rPr lang="en-US" dirty="0" smtClean="0">
                <a:solidFill>
                  <a:schemeClr val="tx1"/>
                </a:solidFill>
                <a:hlinkClick r:id="rId4"/>
              </a:rPr>
              <a:t>blood.htm</a:t>
            </a:r>
            <a:endParaRPr lang="en-US" dirty="0" smtClean="0">
              <a:solidFill>
                <a:schemeClr val="tx1"/>
              </a:solidFill>
            </a:endParaRPr>
          </a:p>
          <a:p>
            <a:endParaRPr lang="en-US" dirty="0">
              <a:solidFill>
                <a:schemeClr val="tx1"/>
              </a:solidFill>
            </a:endParaRPr>
          </a:p>
          <a:p>
            <a:r>
              <a:rPr lang="en-US" dirty="0">
                <a:solidFill>
                  <a:schemeClr val="tx1"/>
                </a:solidFill>
                <a:hlinkClick r:id="rId5"/>
              </a:rPr>
              <a:t>http://www.nytimes.com/roomfordebate/2011/09/15/tribal-sovereignty-vs-racial-justice/the-use-of-blood-</a:t>
            </a:r>
            <a:r>
              <a:rPr lang="en-US" dirty="0" smtClean="0">
                <a:solidFill>
                  <a:schemeClr val="tx1"/>
                </a:solidFill>
                <a:hlinkClick r:id="rId5"/>
              </a:rPr>
              <a:t>quantum</a:t>
            </a:r>
            <a:endParaRPr lang="en-US" dirty="0" smtClean="0">
              <a:solidFill>
                <a:schemeClr val="tx1"/>
              </a:solidFill>
            </a:endParaRPr>
          </a:p>
          <a:p>
            <a:endParaRPr lang="en-US" dirty="0" smtClean="0">
              <a:solidFill>
                <a:schemeClr val="tx1"/>
              </a:solidFill>
            </a:endParaRPr>
          </a:p>
          <a:p>
            <a:r>
              <a:rPr lang="en-US" dirty="0">
                <a:solidFill>
                  <a:schemeClr val="tx1"/>
                </a:solidFill>
                <a:hlinkClick r:id="rId6"/>
              </a:rPr>
              <a:t>http://www.mauinews.com/page/content.detail/id/565401.</a:t>
            </a:r>
            <a:r>
              <a:rPr lang="en-US" dirty="0" smtClean="0">
                <a:solidFill>
                  <a:schemeClr val="tx1"/>
                </a:solidFill>
                <a:hlinkClick r:id="rId6"/>
              </a:rPr>
              <a:t>html</a:t>
            </a:r>
            <a:endParaRPr lang="en-US" dirty="0" smtClean="0">
              <a:solidFill>
                <a:schemeClr val="tx1"/>
              </a:solidFill>
            </a:endParaRPr>
          </a:p>
          <a:p>
            <a:endParaRPr lang="en-US">
              <a:solidFill>
                <a:schemeClr val="tx1"/>
              </a:solidFill>
            </a:endParaRPr>
          </a:p>
          <a:p>
            <a:endParaRPr lang="en-US">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smtClean="0"/>
          </a:p>
          <a:p>
            <a:endParaRPr lang="en-US" dirty="0"/>
          </a:p>
        </p:txBody>
      </p:sp>
    </p:spTree>
    <p:extLst>
      <p:ext uri="{BB962C8B-B14F-4D97-AF65-F5344CB8AC3E}">
        <p14:creationId xmlns:p14="http://schemas.microsoft.com/office/powerpoint/2010/main" val="327039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1578</TotalTime>
  <Words>520</Words>
  <Application>Microsoft Macintosh PowerPoint</Application>
  <PresentationFormat>On-screen Show (4:3)</PresentationFormat>
  <Paragraphs>50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SOHO</vt:lpstr>
      <vt:lpstr>Blood Quantum</vt:lpstr>
      <vt:lpstr>The Situation</vt:lpstr>
      <vt:lpstr>Probing Questions</vt:lpstr>
      <vt:lpstr>Background Knowledge/Notes</vt:lpstr>
      <vt:lpstr>Articles We Have Read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Quantum</dc:title>
  <dc:creator>KS</dc:creator>
  <cp:lastModifiedBy>KS</cp:lastModifiedBy>
  <cp:revision>11</cp:revision>
  <dcterms:created xsi:type="dcterms:W3CDTF">2013-01-31T22:06:25Z</dcterms:created>
  <dcterms:modified xsi:type="dcterms:W3CDTF">2013-02-20T18:49:14Z</dcterms:modified>
</cp:coreProperties>
</file>